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2" r:id="rId4"/>
    <p:sldId id="259" r:id="rId5"/>
    <p:sldId id="271" r:id="rId6"/>
    <p:sldId id="266" r:id="rId7"/>
    <p:sldId id="270" r:id="rId8"/>
    <p:sldId id="267" r:id="rId9"/>
    <p:sldId id="268" r:id="rId10"/>
    <p:sldId id="264" r:id="rId11"/>
    <p:sldId id="260" r:id="rId12"/>
    <p:sldId id="26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80886-0E59-462D-8E8B-20657415A6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281187-C7D5-4C37-AC3E-34C30127ED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14D37B2-42E0-408E-95B8-AC722235A0D2}"/>
              </a:ext>
            </a:extLst>
          </p:cNvPr>
          <p:cNvSpPr>
            <a:spLocks noGrp="1"/>
          </p:cNvSpPr>
          <p:nvPr>
            <p:ph type="dt" sz="half" idx="10"/>
          </p:nvPr>
        </p:nvSpPr>
        <p:spPr/>
        <p:txBody>
          <a:bodyPr/>
          <a:lstStyle/>
          <a:p>
            <a:fld id="{51B6A792-B3E6-4917-A17B-FF0BFD6F9A80}" type="datetimeFigureOut">
              <a:rPr lang="en-US" smtClean="0"/>
              <a:t>2/4/2022</a:t>
            </a:fld>
            <a:endParaRPr lang="en-US"/>
          </a:p>
        </p:txBody>
      </p:sp>
      <p:sp>
        <p:nvSpPr>
          <p:cNvPr id="5" name="Footer Placeholder 4">
            <a:extLst>
              <a:ext uri="{FF2B5EF4-FFF2-40B4-BE49-F238E27FC236}">
                <a16:creationId xmlns:a16="http://schemas.microsoft.com/office/drawing/2014/main" id="{C88389C3-3522-4B65-853E-9DC76F0A26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389468-CD4F-42F9-A3D2-3F0361C91561}"/>
              </a:ext>
            </a:extLst>
          </p:cNvPr>
          <p:cNvSpPr>
            <a:spLocks noGrp="1"/>
          </p:cNvSpPr>
          <p:nvPr>
            <p:ph type="sldNum" sz="quarter" idx="12"/>
          </p:nvPr>
        </p:nvSpPr>
        <p:spPr/>
        <p:txBody>
          <a:bodyPr/>
          <a:lstStyle/>
          <a:p>
            <a:fld id="{92A0583E-6B55-44F5-8A57-DC0409885C79}" type="slidenum">
              <a:rPr lang="en-US" smtClean="0"/>
              <a:t>‹#›</a:t>
            </a:fld>
            <a:endParaRPr lang="en-US"/>
          </a:p>
        </p:txBody>
      </p:sp>
    </p:spTree>
    <p:extLst>
      <p:ext uri="{BB962C8B-B14F-4D97-AF65-F5344CB8AC3E}">
        <p14:creationId xmlns:p14="http://schemas.microsoft.com/office/powerpoint/2010/main" val="2789382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F49D-2593-4355-B49C-0A1B86C641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B4B0EE0-D117-4FBF-812F-7FCC65044ED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260544-524C-49D0-8683-931918B2D882}"/>
              </a:ext>
            </a:extLst>
          </p:cNvPr>
          <p:cNvSpPr>
            <a:spLocks noGrp="1"/>
          </p:cNvSpPr>
          <p:nvPr>
            <p:ph type="dt" sz="half" idx="10"/>
          </p:nvPr>
        </p:nvSpPr>
        <p:spPr/>
        <p:txBody>
          <a:bodyPr/>
          <a:lstStyle/>
          <a:p>
            <a:fld id="{51B6A792-B3E6-4917-A17B-FF0BFD6F9A80}" type="datetimeFigureOut">
              <a:rPr lang="en-US" smtClean="0"/>
              <a:t>2/4/2022</a:t>
            </a:fld>
            <a:endParaRPr lang="en-US"/>
          </a:p>
        </p:txBody>
      </p:sp>
      <p:sp>
        <p:nvSpPr>
          <p:cNvPr id="5" name="Footer Placeholder 4">
            <a:extLst>
              <a:ext uri="{FF2B5EF4-FFF2-40B4-BE49-F238E27FC236}">
                <a16:creationId xmlns:a16="http://schemas.microsoft.com/office/drawing/2014/main" id="{64E1E0EA-3B23-4E1B-9F15-5B66FDBD70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4617AE-CD29-4CDE-B5B1-FBD7608B1089}"/>
              </a:ext>
            </a:extLst>
          </p:cNvPr>
          <p:cNvSpPr>
            <a:spLocks noGrp="1"/>
          </p:cNvSpPr>
          <p:nvPr>
            <p:ph type="sldNum" sz="quarter" idx="12"/>
          </p:nvPr>
        </p:nvSpPr>
        <p:spPr/>
        <p:txBody>
          <a:bodyPr/>
          <a:lstStyle/>
          <a:p>
            <a:fld id="{92A0583E-6B55-44F5-8A57-DC0409885C79}" type="slidenum">
              <a:rPr lang="en-US" smtClean="0"/>
              <a:t>‹#›</a:t>
            </a:fld>
            <a:endParaRPr lang="en-US"/>
          </a:p>
        </p:txBody>
      </p:sp>
    </p:spTree>
    <p:extLst>
      <p:ext uri="{BB962C8B-B14F-4D97-AF65-F5344CB8AC3E}">
        <p14:creationId xmlns:p14="http://schemas.microsoft.com/office/powerpoint/2010/main" val="295190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A6C5E2-EE4E-4CC0-B9C9-E5598F1A8BF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6B3242-239A-48BE-BA07-12AE17F9192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E32905-3B13-48CF-8EEE-993CA35853AF}"/>
              </a:ext>
            </a:extLst>
          </p:cNvPr>
          <p:cNvSpPr>
            <a:spLocks noGrp="1"/>
          </p:cNvSpPr>
          <p:nvPr>
            <p:ph type="dt" sz="half" idx="10"/>
          </p:nvPr>
        </p:nvSpPr>
        <p:spPr/>
        <p:txBody>
          <a:bodyPr/>
          <a:lstStyle/>
          <a:p>
            <a:fld id="{51B6A792-B3E6-4917-A17B-FF0BFD6F9A80}" type="datetimeFigureOut">
              <a:rPr lang="en-US" smtClean="0"/>
              <a:t>2/4/2022</a:t>
            </a:fld>
            <a:endParaRPr lang="en-US"/>
          </a:p>
        </p:txBody>
      </p:sp>
      <p:sp>
        <p:nvSpPr>
          <p:cNvPr id="5" name="Footer Placeholder 4">
            <a:extLst>
              <a:ext uri="{FF2B5EF4-FFF2-40B4-BE49-F238E27FC236}">
                <a16:creationId xmlns:a16="http://schemas.microsoft.com/office/drawing/2014/main" id="{D01883DB-9CD0-406B-B1C0-78096B4984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5DF196-0EF9-430F-A0F7-89DD474229D7}"/>
              </a:ext>
            </a:extLst>
          </p:cNvPr>
          <p:cNvSpPr>
            <a:spLocks noGrp="1"/>
          </p:cNvSpPr>
          <p:nvPr>
            <p:ph type="sldNum" sz="quarter" idx="12"/>
          </p:nvPr>
        </p:nvSpPr>
        <p:spPr/>
        <p:txBody>
          <a:bodyPr/>
          <a:lstStyle/>
          <a:p>
            <a:fld id="{92A0583E-6B55-44F5-8A57-DC0409885C79}" type="slidenum">
              <a:rPr lang="en-US" smtClean="0"/>
              <a:t>‹#›</a:t>
            </a:fld>
            <a:endParaRPr lang="en-US"/>
          </a:p>
        </p:txBody>
      </p:sp>
    </p:spTree>
    <p:extLst>
      <p:ext uri="{BB962C8B-B14F-4D97-AF65-F5344CB8AC3E}">
        <p14:creationId xmlns:p14="http://schemas.microsoft.com/office/powerpoint/2010/main" val="161653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75E42-DD52-4748-AA56-60C3826D86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C4C927-84ED-497B-821E-FBB8FC749AC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035574-F486-40D7-B640-4B9829088F5A}"/>
              </a:ext>
            </a:extLst>
          </p:cNvPr>
          <p:cNvSpPr>
            <a:spLocks noGrp="1"/>
          </p:cNvSpPr>
          <p:nvPr>
            <p:ph type="dt" sz="half" idx="10"/>
          </p:nvPr>
        </p:nvSpPr>
        <p:spPr/>
        <p:txBody>
          <a:bodyPr/>
          <a:lstStyle/>
          <a:p>
            <a:fld id="{51B6A792-B3E6-4917-A17B-FF0BFD6F9A80}" type="datetimeFigureOut">
              <a:rPr lang="en-US" smtClean="0"/>
              <a:t>2/4/2022</a:t>
            </a:fld>
            <a:endParaRPr lang="en-US"/>
          </a:p>
        </p:txBody>
      </p:sp>
      <p:sp>
        <p:nvSpPr>
          <p:cNvPr id="5" name="Footer Placeholder 4">
            <a:extLst>
              <a:ext uri="{FF2B5EF4-FFF2-40B4-BE49-F238E27FC236}">
                <a16:creationId xmlns:a16="http://schemas.microsoft.com/office/drawing/2014/main" id="{5B97D261-F450-4F74-A4CE-122CF5EFDB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18ECAF-33F9-44D7-8D64-352840ECD91B}"/>
              </a:ext>
            </a:extLst>
          </p:cNvPr>
          <p:cNvSpPr>
            <a:spLocks noGrp="1"/>
          </p:cNvSpPr>
          <p:nvPr>
            <p:ph type="sldNum" sz="quarter" idx="12"/>
          </p:nvPr>
        </p:nvSpPr>
        <p:spPr/>
        <p:txBody>
          <a:bodyPr/>
          <a:lstStyle/>
          <a:p>
            <a:fld id="{92A0583E-6B55-44F5-8A57-DC0409885C79}" type="slidenum">
              <a:rPr lang="en-US" smtClean="0"/>
              <a:t>‹#›</a:t>
            </a:fld>
            <a:endParaRPr lang="en-US"/>
          </a:p>
        </p:txBody>
      </p:sp>
    </p:spTree>
    <p:extLst>
      <p:ext uri="{BB962C8B-B14F-4D97-AF65-F5344CB8AC3E}">
        <p14:creationId xmlns:p14="http://schemas.microsoft.com/office/powerpoint/2010/main" val="4285142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80EAE-2AC1-46B9-8BD4-B84C5A16D0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4C714F-1295-4946-8F3A-3A8F6DC27E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CAED925-B884-4D1F-A643-675F6E56C990}"/>
              </a:ext>
            </a:extLst>
          </p:cNvPr>
          <p:cNvSpPr>
            <a:spLocks noGrp="1"/>
          </p:cNvSpPr>
          <p:nvPr>
            <p:ph type="dt" sz="half" idx="10"/>
          </p:nvPr>
        </p:nvSpPr>
        <p:spPr/>
        <p:txBody>
          <a:bodyPr/>
          <a:lstStyle/>
          <a:p>
            <a:fld id="{51B6A792-B3E6-4917-A17B-FF0BFD6F9A80}" type="datetimeFigureOut">
              <a:rPr lang="en-US" smtClean="0"/>
              <a:t>2/4/2022</a:t>
            </a:fld>
            <a:endParaRPr lang="en-US"/>
          </a:p>
        </p:txBody>
      </p:sp>
      <p:sp>
        <p:nvSpPr>
          <p:cNvPr id="5" name="Footer Placeholder 4">
            <a:extLst>
              <a:ext uri="{FF2B5EF4-FFF2-40B4-BE49-F238E27FC236}">
                <a16:creationId xmlns:a16="http://schemas.microsoft.com/office/drawing/2014/main" id="{1CD3768F-C143-4FD6-82D0-7C6C40B00F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6E7D21-13E0-48BE-B335-278282987962}"/>
              </a:ext>
            </a:extLst>
          </p:cNvPr>
          <p:cNvSpPr>
            <a:spLocks noGrp="1"/>
          </p:cNvSpPr>
          <p:nvPr>
            <p:ph type="sldNum" sz="quarter" idx="12"/>
          </p:nvPr>
        </p:nvSpPr>
        <p:spPr/>
        <p:txBody>
          <a:bodyPr/>
          <a:lstStyle/>
          <a:p>
            <a:fld id="{92A0583E-6B55-44F5-8A57-DC0409885C79}" type="slidenum">
              <a:rPr lang="en-US" smtClean="0"/>
              <a:t>‹#›</a:t>
            </a:fld>
            <a:endParaRPr lang="en-US"/>
          </a:p>
        </p:txBody>
      </p:sp>
    </p:spTree>
    <p:extLst>
      <p:ext uri="{BB962C8B-B14F-4D97-AF65-F5344CB8AC3E}">
        <p14:creationId xmlns:p14="http://schemas.microsoft.com/office/powerpoint/2010/main" val="879824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4DD47-6CC4-40D8-AE57-43846B0F7D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9A647F-D563-427F-AA45-2A2959E3AF9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F581955-8A71-4B78-9DA1-28737125AE5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1E6EFF-1D2D-4C6D-B119-F3897221B382}"/>
              </a:ext>
            </a:extLst>
          </p:cNvPr>
          <p:cNvSpPr>
            <a:spLocks noGrp="1"/>
          </p:cNvSpPr>
          <p:nvPr>
            <p:ph type="dt" sz="half" idx="10"/>
          </p:nvPr>
        </p:nvSpPr>
        <p:spPr/>
        <p:txBody>
          <a:bodyPr/>
          <a:lstStyle/>
          <a:p>
            <a:fld id="{51B6A792-B3E6-4917-A17B-FF0BFD6F9A80}" type="datetimeFigureOut">
              <a:rPr lang="en-US" smtClean="0"/>
              <a:t>2/4/2022</a:t>
            </a:fld>
            <a:endParaRPr lang="en-US"/>
          </a:p>
        </p:txBody>
      </p:sp>
      <p:sp>
        <p:nvSpPr>
          <p:cNvPr id="6" name="Footer Placeholder 5">
            <a:extLst>
              <a:ext uri="{FF2B5EF4-FFF2-40B4-BE49-F238E27FC236}">
                <a16:creationId xmlns:a16="http://schemas.microsoft.com/office/drawing/2014/main" id="{F5A93BD9-6DBE-4A2F-B2A4-424EA67413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A01611-9C5E-4925-9FE5-A598F5033003}"/>
              </a:ext>
            </a:extLst>
          </p:cNvPr>
          <p:cNvSpPr>
            <a:spLocks noGrp="1"/>
          </p:cNvSpPr>
          <p:nvPr>
            <p:ph type="sldNum" sz="quarter" idx="12"/>
          </p:nvPr>
        </p:nvSpPr>
        <p:spPr/>
        <p:txBody>
          <a:bodyPr/>
          <a:lstStyle/>
          <a:p>
            <a:fld id="{92A0583E-6B55-44F5-8A57-DC0409885C79}" type="slidenum">
              <a:rPr lang="en-US" smtClean="0"/>
              <a:t>‹#›</a:t>
            </a:fld>
            <a:endParaRPr lang="en-US"/>
          </a:p>
        </p:txBody>
      </p:sp>
    </p:spTree>
    <p:extLst>
      <p:ext uri="{BB962C8B-B14F-4D97-AF65-F5344CB8AC3E}">
        <p14:creationId xmlns:p14="http://schemas.microsoft.com/office/powerpoint/2010/main" val="212560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3B014-C088-4AE3-9071-375307F943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6AF126A-BE3F-492C-8D52-A07CA82AF5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6264866-62A1-46D8-B1A6-3840A3BD904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AAB8DB-1E52-4A31-B4F2-F0D3991114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626BBBF-AC11-4DC7-BDEB-DD88B419B3F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7B53B8-4E9F-42C8-B7DA-4A14183D7516}"/>
              </a:ext>
            </a:extLst>
          </p:cNvPr>
          <p:cNvSpPr>
            <a:spLocks noGrp="1"/>
          </p:cNvSpPr>
          <p:nvPr>
            <p:ph type="dt" sz="half" idx="10"/>
          </p:nvPr>
        </p:nvSpPr>
        <p:spPr/>
        <p:txBody>
          <a:bodyPr/>
          <a:lstStyle/>
          <a:p>
            <a:fld id="{51B6A792-B3E6-4917-A17B-FF0BFD6F9A80}" type="datetimeFigureOut">
              <a:rPr lang="en-US" smtClean="0"/>
              <a:t>2/4/2022</a:t>
            </a:fld>
            <a:endParaRPr lang="en-US"/>
          </a:p>
        </p:txBody>
      </p:sp>
      <p:sp>
        <p:nvSpPr>
          <p:cNvPr id="8" name="Footer Placeholder 7">
            <a:extLst>
              <a:ext uri="{FF2B5EF4-FFF2-40B4-BE49-F238E27FC236}">
                <a16:creationId xmlns:a16="http://schemas.microsoft.com/office/drawing/2014/main" id="{1D33F013-59C7-4ED1-9850-EC61006640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2F6C6D-BBC0-430F-A921-D785B45D5B24}"/>
              </a:ext>
            </a:extLst>
          </p:cNvPr>
          <p:cNvSpPr>
            <a:spLocks noGrp="1"/>
          </p:cNvSpPr>
          <p:nvPr>
            <p:ph type="sldNum" sz="quarter" idx="12"/>
          </p:nvPr>
        </p:nvSpPr>
        <p:spPr/>
        <p:txBody>
          <a:bodyPr/>
          <a:lstStyle/>
          <a:p>
            <a:fld id="{92A0583E-6B55-44F5-8A57-DC0409885C79}" type="slidenum">
              <a:rPr lang="en-US" smtClean="0"/>
              <a:t>‹#›</a:t>
            </a:fld>
            <a:endParaRPr lang="en-US"/>
          </a:p>
        </p:txBody>
      </p:sp>
    </p:spTree>
    <p:extLst>
      <p:ext uri="{BB962C8B-B14F-4D97-AF65-F5344CB8AC3E}">
        <p14:creationId xmlns:p14="http://schemas.microsoft.com/office/powerpoint/2010/main" val="1096631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5390B-7ED8-4835-934C-E89EF8EDF7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4BF9E8E-9F46-4082-B8F7-988D6E501473}"/>
              </a:ext>
            </a:extLst>
          </p:cNvPr>
          <p:cNvSpPr>
            <a:spLocks noGrp="1"/>
          </p:cNvSpPr>
          <p:nvPr>
            <p:ph type="dt" sz="half" idx="10"/>
          </p:nvPr>
        </p:nvSpPr>
        <p:spPr/>
        <p:txBody>
          <a:bodyPr/>
          <a:lstStyle/>
          <a:p>
            <a:fld id="{51B6A792-B3E6-4917-A17B-FF0BFD6F9A80}" type="datetimeFigureOut">
              <a:rPr lang="en-US" smtClean="0"/>
              <a:t>2/4/2022</a:t>
            </a:fld>
            <a:endParaRPr lang="en-US"/>
          </a:p>
        </p:txBody>
      </p:sp>
      <p:sp>
        <p:nvSpPr>
          <p:cNvPr id="4" name="Footer Placeholder 3">
            <a:extLst>
              <a:ext uri="{FF2B5EF4-FFF2-40B4-BE49-F238E27FC236}">
                <a16:creationId xmlns:a16="http://schemas.microsoft.com/office/drawing/2014/main" id="{74CC828E-5F13-4253-95B9-95A2033CBEF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9853B5-C1E9-48E5-9DF2-BBDA8C6AB712}"/>
              </a:ext>
            </a:extLst>
          </p:cNvPr>
          <p:cNvSpPr>
            <a:spLocks noGrp="1"/>
          </p:cNvSpPr>
          <p:nvPr>
            <p:ph type="sldNum" sz="quarter" idx="12"/>
          </p:nvPr>
        </p:nvSpPr>
        <p:spPr/>
        <p:txBody>
          <a:bodyPr/>
          <a:lstStyle/>
          <a:p>
            <a:fld id="{92A0583E-6B55-44F5-8A57-DC0409885C79}" type="slidenum">
              <a:rPr lang="en-US" smtClean="0"/>
              <a:t>‹#›</a:t>
            </a:fld>
            <a:endParaRPr lang="en-US"/>
          </a:p>
        </p:txBody>
      </p:sp>
    </p:spTree>
    <p:extLst>
      <p:ext uri="{BB962C8B-B14F-4D97-AF65-F5344CB8AC3E}">
        <p14:creationId xmlns:p14="http://schemas.microsoft.com/office/powerpoint/2010/main" val="3405790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AC4B75-AFFD-4A1A-87A9-687C60654C37}"/>
              </a:ext>
            </a:extLst>
          </p:cNvPr>
          <p:cNvSpPr>
            <a:spLocks noGrp="1"/>
          </p:cNvSpPr>
          <p:nvPr>
            <p:ph type="dt" sz="half" idx="10"/>
          </p:nvPr>
        </p:nvSpPr>
        <p:spPr/>
        <p:txBody>
          <a:bodyPr/>
          <a:lstStyle/>
          <a:p>
            <a:fld id="{51B6A792-B3E6-4917-A17B-FF0BFD6F9A80}" type="datetimeFigureOut">
              <a:rPr lang="en-US" smtClean="0"/>
              <a:t>2/4/2022</a:t>
            </a:fld>
            <a:endParaRPr lang="en-US"/>
          </a:p>
        </p:txBody>
      </p:sp>
      <p:sp>
        <p:nvSpPr>
          <p:cNvPr id="3" name="Footer Placeholder 2">
            <a:extLst>
              <a:ext uri="{FF2B5EF4-FFF2-40B4-BE49-F238E27FC236}">
                <a16:creationId xmlns:a16="http://schemas.microsoft.com/office/drawing/2014/main" id="{ED74EDB3-5296-426B-ABB6-54E011E5C35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50D66FF-FCDD-4665-B7A9-0E5F5EA8B2DA}"/>
              </a:ext>
            </a:extLst>
          </p:cNvPr>
          <p:cNvSpPr>
            <a:spLocks noGrp="1"/>
          </p:cNvSpPr>
          <p:nvPr>
            <p:ph type="sldNum" sz="quarter" idx="12"/>
          </p:nvPr>
        </p:nvSpPr>
        <p:spPr/>
        <p:txBody>
          <a:bodyPr/>
          <a:lstStyle/>
          <a:p>
            <a:fld id="{92A0583E-6B55-44F5-8A57-DC0409885C79}" type="slidenum">
              <a:rPr lang="en-US" smtClean="0"/>
              <a:t>‹#›</a:t>
            </a:fld>
            <a:endParaRPr lang="en-US"/>
          </a:p>
        </p:txBody>
      </p:sp>
    </p:spTree>
    <p:extLst>
      <p:ext uri="{BB962C8B-B14F-4D97-AF65-F5344CB8AC3E}">
        <p14:creationId xmlns:p14="http://schemas.microsoft.com/office/powerpoint/2010/main" val="1050014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E0CCC-1226-464D-B051-C64430B8C7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F68D97-5519-4323-B2E9-27E55C73FD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1F1A905-3E54-44C2-A32B-F7A2EB8AF7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91E2523-70DB-4719-B47D-947CD2FA20D9}"/>
              </a:ext>
            </a:extLst>
          </p:cNvPr>
          <p:cNvSpPr>
            <a:spLocks noGrp="1"/>
          </p:cNvSpPr>
          <p:nvPr>
            <p:ph type="dt" sz="half" idx="10"/>
          </p:nvPr>
        </p:nvSpPr>
        <p:spPr/>
        <p:txBody>
          <a:bodyPr/>
          <a:lstStyle/>
          <a:p>
            <a:fld id="{51B6A792-B3E6-4917-A17B-FF0BFD6F9A80}" type="datetimeFigureOut">
              <a:rPr lang="en-US" smtClean="0"/>
              <a:t>2/4/2022</a:t>
            </a:fld>
            <a:endParaRPr lang="en-US"/>
          </a:p>
        </p:txBody>
      </p:sp>
      <p:sp>
        <p:nvSpPr>
          <p:cNvPr id="6" name="Footer Placeholder 5">
            <a:extLst>
              <a:ext uri="{FF2B5EF4-FFF2-40B4-BE49-F238E27FC236}">
                <a16:creationId xmlns:a16="http://schemas.microsoft.com/office/drawing/2014/main" id="{B3A33F29-B7CB-4C1B-A2C2-44B3AC9A2C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850E9F-0722-4888-AF97-DD6B299C86F7}"/>
              </a:ext>
            </a:extLst>
          </p:cNvPr>
          <p:cNvSpPr>
            <a:spLocks noGrp="1"/>
          </p:cNvSpPr>
          <p:nvPr>
            <p:ph type="sldNum" sz="quarter" idx="12"/>
          </p:nvPr>
        </p:nvSpPr>
        <p:spPr/>
        <p:txBody>
          <a:bodyPr/>
          <a:lstStyle/>
          <a:p>
            <a:fld id="{92A0583E-6B55-44F5-8A57-DC0409885C79}" type="slidenum">
              <a:rPr lang="en-US" smtClean="0"/>
              <a:t>‹#›</a:t>
            </a:fld>
            <a:endParaRPr lang="en-US"/>
          </a:p>
        </p:txBody>
      </p:sp>
    </p:spTree>
    <p:extLst>
      <p:ext uri="{BB962C8B-B14F-4D97-AF65-F5344CB8AC3E}">
        <p14:creationId xmlns:p14="http://schemas.microsoft.com/office/powerpoint/2010/main" val="2979372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248BD-B9E4-49A1-8E47-1021E68E7B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3404F1-A320-4CD1-945A-3ED1876BA4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65B9BFA-AE16-48D6-8570-4104C396EE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BE91FD8-715E-483B-86B3-2A23B432EAC1}"/>
              </a:ext>
            </a:extLst>
          </p:cNvPr>
          <p:cNvSpPr>
            <a:spLocks noGrp="1"/>
          </p:cNvSpPr>
          <p:nvPr>
            <p:ph type="dt" sz="half" idx="10"/>
          </p:nvPr>
        </p:nvSpPr>
        <p:spPr/>
        <p:txBody>
          <a:bodyPr/>
          <a:lstStyle/>
          <a:p>
            <a:fld id="{51B6A792-B3E6-4917-A17B-FF0BFD6F9A80}" type="datetimeFigureOut">
              <a:rPr lang="en-US" smtClean="0"/>
              <a:t>2/4/2022</a:t>
            </a:fld>
            <a:endParaRPr lang="en-US"/>
          </a:p>
        </p:txBody>
      </p:sp>
      <p:sp>
        <p:nvSpPr>
          <p:cNvPr id="6" name="Footer Placeholder 5">
            <a:extLst>
              <a:ext uri="{FF2B5EF4-FFF2-40B4-BE49-F238E27FC236}">
                <a16:creationId xmlns:a16="http://schemas.microsoft.com/office/drawing/2014/main" id="{1A75D099-5A75-434E-BD42-B026776B03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5E4BEA-37CF-4A12-8CBA-ED7A8DEB5A9F}"/>
              </a:ext>
            </a:extLst>
          </p:cNvPr>
          <p:cNvSpPr>
            <a:spLocks noGrp="1"/>
          </p:cNvSpPr>
          <p:nvPr>
            <p:ph type="sldNum" sz="quarter" idx="12"/>
          </p:nvPr>
        </p:nvSpPr>
        <p:spPr/>
        <p:txBody>
          <a:bodyPr/>
          <a:lstStyle/>
          <a:p>
            <a:fld id="{92A0583E-6B55-44F5-8A57-DC0409885C79}" type="slidenum">
              <a:rPr lang="en-US" smtClean="0"/>
              <a:t>‹#›</a:t>
            </a:fld>
            <a:endParaRPr lang="en-US"/>
          </a:p>
        </p:txBody>
      </p:sp>
    </p:spTree>
    <p:extLst>
      <p:ext uri="{BB962C8B-B14F-4D97-AF65-F5344CB8AC3E}">
        <p14:creationId xmlns:p14="http://schemas.microsoft.com/office/powerpoint/2010/main" val="2948932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2C90F0-1265-4801-9225-EEB2876E44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9CD65D-6968-46F5-B6C2-C12ADE44DF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A4D535-B8F5-4BAC-85C6-9EEA763FE7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6A792-B3E6-4917-A17B-FF0BFD6F9A80}" type="datetimeFigureOut">
              <a:rPr lang="en-US" smtClean="0"/>
              <a:t>2/4/2022</a:t>
            </a:fld>
            <a:endParaRPr lang="en-US"/>
          </a:p>
        </p:txBody>
      </p:sp>
      <p:sp>
        <p:nvSpPr>
          <p:cNvPr id="5" name="Footer Placeholder 4">
            <a:extLst>
              <a:ext uri="{FF2B5EF4-FFF2-40B4-BE49-F238E27FC236}">
                <a16:creationId xmlns:a16="http://schemas.microsoft.com/office/drawing/2014/main" id="{34096E1E-25D7-484E-AA0D-DF13FEE178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4C5CF04-277A-4F81-9A9C-3376394948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A0583E-6B55-44F5-8A57-DC0409885C79}" type="slidenum">
              <a:rPr lang="en-US" smtClean="0"/>
              <a:t>‹#›</a:t>
            </a:fld>
            <a:endParaRPr lang="en-US"/>
          </a:p>
        </p:txBody>
      </p:sp>
    </p:spTree>
    <p:extLst>
      <p:ext uri="{BB962C8B-B14F-4D97-AF65-F5344CB8AC3E}">
        <p14:creationId xmlns:p14="http://schemas.microsoft.com/office/powerpoint/2010/main" val="3573166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ocfs.ny.gov/programs/childcare/referral-agencies.php"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2625227-8293-4924-950E-53995AB199E4}"/>
              </a:ext>
            </a:extLst>
          </p:cNvPr>
          <p:cNvPicPr>
            <a:picLocks noChangeAspect="1"/>
          </p:cNvPicPr>
          <p:nvPr/>
        </p:nvPicPr>
        <p:blipFill>
          <a:blip r:embed="rId2"/>
          <a:stretch>
            <a:fillRect/>
          </a:stretch>
        </p:blipFill>
        <p:spPr>
          <a:xfrm>
            <a:off x="0" y="0"/>
            <a:ext cx="12192000" cy="6857999"/>
          </a:xfrm>
          <a:prstGeom prst="rect">
            <a:avLst/>
          </a:prstGeom>
        </p:spPr>
      </p:pic>
      <p:sp>
        <p:nvSpPr>
          <p:cNvPr id="2" name="Title 1">
            <a:extLst>
              <a:ext uri="{FF2B5EF4-FFF2-40B4-BE49-F238E27FC236}">
                <a16:creationId xmlns:a16="http://schemas.microsoft.com/office/drawing/2014/main" id="{773DCE98-DF7B-43FF-9011-128C73C74AF5}"/>
              </a:ext>
            </a:extLst>
          </p:cNvPr>
          <p:cNvSpPr>
            <a:spLocks noGrp="1"/>
          </p:cNvSpPr>
          <p:nvPr>
            <p:ph type="ctrTitle"/>
          </p:nvPr>
        </p:nvSpPr>
        <p:spPr/>
        <p:txBody>
          <a:bodyPr/>
          <a:lstStyle/>
          <a:p>
            <a:r>
              <a:rPr lang="en-US" dirty="0">
                <a:latin typeface="Book Antiqua" panose="02040602050305030304" pitchFamily="18" charset="0"/>
              </a:rPr>
              <a:t>Child Care In Erie County</a:t>
            </a:r>
          </a:p>
        </p:txBody>
      </p:sp>
      <p:sp>
        <p:nvSpPr>
          <p:cNvPr id="3" name="Subtitle 2">
            <a:extLst>
              <a:ext uri="{FF2B5EF4-FFF2-40B4-BE49-F238E27FC236}">
                <a16:creationId xmlns:a16="http://schemas.microsoft.com/office/drawing/2014/main" id="{B97F87AD-A000-4657-86D4-F99BE0C6C97C}"/>
              </a:ext>
            </a:extLst>
          </p:cNvPr>
          <p:cNvSpPr>
            <a:spLocks noGrp="1"/>
          </p:cNvSpPr>
          <p:nvPr>
            <p:ph type="subTitle" idx="1"/>
          </p:nvPr>
        </p:nvSpPr>
        <p:spPr/>
        <p:txBody>
          <a:bodyPr/>
          <a:lstStyle/>
          <a:p>
            <a:r>
              <a:rPr lang="en-US" dirty="0">
                <a:latin typeface="Book Antiqua" panose="02040602050305030304" pitchFamily="18" charset="0"/>
              </a:rPr>
              <a:t>Kimberly Suminski</a:t>
            </a:r>
          </a:p>
          <a:p>
            <a:r>
              <a:rPr lang="en-US" dirty="0">
                <a:latin typeface="Book Antiqua" panose="02040602050305030304" pitchFamily="18" charset="0"/>
              </a:rPr>
              <a:t>C.E.O. Child Care Resource Network (CCRN)</a:t>
            </a:r>
          </a:p>
        </p:txBody>
      </p:sp>
    </p:spTree>
    <p:extLst>
      <p:ext uri="{BB962C8B-B14F-4D97-AF65-F5344CB8AC3E}">
        <p14:creationId xmlns:p14="http://schemas.microsoft.com/office/powerpoint/2010/main" val="1072440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FB0CA72-E7FF-4AB8-BD8E-773CFA4D02A4}"/>
              </a:ext>
            </a:extLst>
          </p:cNvPr>
          <p:cNvPicPr>
            <a:picLocks noChangeAspect="1"/>
          </p:cNvPicPr>
          <p:nvPr/>
        </p:nvPicPr>
        <p:blipFill>
          <a:blip r:embed="rId2"/>
          <a:stretch>
            <a:fillRect/>
          </a:stretch>
        </p:blipFill>
        <p:spPr>
          <a:xfrm>
            <a:off x="0" y="0"/>
            <a:ext cx="12192000" cy="6857999"/>
          </a:xfrm>
          <a:prstGeom prst="rect">
            <a:avLst/>
          </a:prstGeom>
        </p:spPr>
      </p:pic>
      <p:sp>
        <p:nvSpPr>
          <p:cNvPr id="2" name="Title 1">
            <a:extLst>
              <a:ext uri="{FF2B5EF4-FFF2-40B4-BE49-F238E27FC236}">
                <a16:creationId xmlns:a16="http://schemas.microsoft.com/office/drawing/2014/main" id="{33609CB4-2617-4F8B-A991-2AD8FC52CEB8}"/>
              </a:ext>
            </a:extLst>
          </p:cNvPr>
          <p:cNvSpPr>
            <a:spLocks noGrp="1"/>
          </p:cNvSpPr>
          <p:nvPr>
            <p:ph type="title"/>
          </p:nvPr>
        </p:nvSpPr>
        <p:spPr>
          <a:xfrm>
            <a:off x="1544714" y="365125"/>
            <a:ext cx="9809085" cy="1325563"/>
          </a:xfrm>
        </p:spPr>
        <p:txBody>
          <a:bodyPr/>
          <a:lstStyle/>
          <a:p>
            <a:r>
              <a:rPr lang="en-US" dirty="0">
                <a:latin typeface="Book Antiqua" panose="02040602050305030304" pitchFamily="18" charset="0"/>
              </a:rPr>
              <a:t>What CCRN does to help</a:t>
            </a:r>
          </a:p>
        </p:txBody>
      </p:sp>
      <p:sp>
        <p:nvSpPr>
          <p:cNvPr id="6" name="Content Placeholder 5">
            <a:extLst>
              <a:ext uri="{FF2B5EF4-FFF2-40B4-BE49-F238E27FC236}">
                <a16:creationId xmlns:a16="http://schemas.microsoft.com/office/drawing/2014/main" id="{24C70DF1-8D74-4725-99CA-2448D8D85BAD}"/>
              </a:ext>
            </a:extLst>
          </p:cNvPr>
          <p:cNvSpPr>
            <a:spLocks noGrp="1"/>
          </p:cNvSpPr>
          <p:nvPr>
            <p:ph idx="1"/>
          </p:nvPr>
        </p:nvSpPr>
        <p:spPr>
          <a:xfrm>
            <a:off x="1544714" y="1825625"/>
            <a:ext cx="9809086" cy="4344356"/>
          </a:xfrm>
        </p:spPr>
        <p:txBody>
          <a:bodyPr>
            <a:normAutofit/>
          </a:bodyPr>
          <a:lstStyle/>
          <a:p>
            <a:r>
              <a:rPr lang="en-US" sz="1800" dirty="0">
                <a:latin typeface="Book Antiqua" panose="02040602050305030304" pitchFamily="18" charset="0"/>
              </a:rPr>
              <a:t>Child Care Resource Network (Formerly Child Care Coalition of the Niagara Frontier) works with parents, providers, business leaders and legislators to help promote quality, affordable, accessible care and learning for all. </a:t>
            </a:r>
          </a:p>
          <a:p>
            <a:r>
              <a:rPr lang="en-US" sz="1800" dirty="0">
                <a:latin typeface="Book Antiqua" panose="02040602050305030304" pitchFamily="18" charset="0"/>
              </a:rPr>
              <a:t>We do this by:</a:t>
            </a:r>
          </a:p>
          <a:p>
            <a:pPr lvl="1"/>
            <a:r>
              <a:rPr lang="en-US" sz="1400" dirty="0">
                <a:latin typeface="Book Antiqua" panose="02040602050305030304" pitchFamily="18" charset="0"/>
              </a:rPr>
              <a:t>Offering free child care referrals to parents. We provide parents with lists of licensed/registered child care programs near their home or office that meets their individual families needs</a:t>
            </a:r>
          </a:p>
          <a:p>
            <a:pPr lvl="1"/>
            <a:r>
              <a:rPr lang="en-US" sz="1400" dirty="0">
                <a:latin typeface="Book Antiqua" panose="02040602050305030304" pitchFamily="18" charset="0"/>
              </a:rPr>
              <a:t>Helping parents to create their child care plan, and navigate the child care subsidy system</a:t>
            </a:r>
          </a:p>
          <a:p>
            <a:pPr lvl="1"/>
            <a:r>
              <a:rPr lang="en-US" sz="1400" dirty="0">
                <a:latin typeface="Book Antiqua" panose="02040602050305030304" pitchFamily="18" charset="0"/>
              </a:rPr>
              <a:t>Working to attract more people to join the field of Early Childhood Education, or open their own programs. Thus increasing the supply of child care in WNY</a:t>
            </a:r>
          </a:p>
          <a:p>
            <a:pPr lvl="1"/>
            <a:r>
              <a:rPr lang="en-US" sz="1400" dirty="0">
                <a:latin typeface="Book Antiqua" panose="02040602050305030304" pitchFamily="18" charset="0"/>
              </a:rPr>
              <a:t>Offering continuing education to child care providers so they are providing the best possible care</a:t>
            </a:r>
          </a:p>
          <a:p>
            <a:pPr lvl="1"/>
            <a:r>
              <a:rPr lang="en-US" sz="1400" dirty="0">
                <a:latin typeface="Book Antiqua" panose="02040602050305030304" pitchFamily="18" charset="0"/>
              </a:rPr>
              <a:t>Creating and implementing Quality Improvement Projects with existing child care programs to increase the amount of quality child care in our area</a:t>
            </a:r>
          </a:p>
          <a:p>
            <a:pPr lvl="1"/>
            <a:r>
              <a:rPr lang="en-US" sz="1400" dirty="0">
                <a:latin typeface="Book Antiqua" panose="02040602050305030304" pitchFamily="18" charset="0"/>
              </a:rPr>
              <a:t>Managing the Child and Adult Care Food Program (CACFP) to reimburse child care providers who serve healthy meals and snacks to the children they care for</a:t>
            </a:r>
          </a:p>
          <a:p>
            <a:pPr lvl="1"/>
            <a:r>
              <a:rPr lang="en-US" sz="1400" dirty="0">
                <a:latin typeface="Book Antiqua" panose="02040602050305030304" pitchFamily="18" charset="0"/>
              </a:rPr>
              <a:t>Conduct regular licensing &amp; monitoring visits to child care programs to ensure they are adhering to NYS’s rigorous health and safety standards</a:t>
            </a:r>
          </a:p>
        </p:txBody>
      </p:sp>
    </p:spTree>
    <p:extLst>
      <p:ext uri="{BB962C8B-B14F-4D97-AF65-F5344CB8AC3E}">
        <p14:creationId xmlns:p14="http://schemas.microsoft.com/office/powerpoint/2010/main" val="3187805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FB0CA72-E7FF-4AB8-BD8E-773CFA4D02A4}"/>
              </a:ext>
            </a:extLst>
          </p:cNvPr>
          <p:cNvPicPr>
            <a:picLocks noChangeAspect="1"/>
          </p:cNvPicPr>
          <p:nvPr/>
        </p:nvPicPr>
        <p:blipFill>
          <a:blip r:embed="rId2"/>
          <a:stretch>
            <a:fillRect/>
          </a:stretch>
        </p:blipFill>
        <p:spPr>
          <a:xfrm>
            <a:off x="0" y="0"/>
            <a:ext cx="12192000" cy="6857999"/>
          </a:xfrm>
          <a:prstGeom prst="rect">
            <a:avLst/>
          </a:prstGeom>
        </p:spPr>
      </p:pic>
      <p:sp>
        <p:nvSpPr>
          <p:cNvPr id="2" name="Title 1">
            <a:extLst>
              <a:ext uri="{FF2B5EF4-FFF2-40B4-BE49-F238E27FC236}">
                <a16:creationId xmlns:a16="http://schemas.microsoft.com/office/drawing/2014/main" id="{33609CB4-2617-4F8B-A991-2AD8FC52CEB8}"/>
              </a:ext>
            </a:extLst>
          </p:cNvPr>
          <p:cNvSpPr>
            <a:spLocks noGrp="1"/>
          </p:cNvSpPr>
          <p:nvPr>
            <p:ph type="title"/>
          </p:nvPr>
        </p:nvSpPr>
        <p:spPr>
          <a:xfrm>
            <a:off x="1544714" y="365125"/>
            <a:ext cx="9809085" cy="1325563"/>
          </a:xfrm>
        </p:spPr>
        <p:txBody>
          <a:bodyPr/>
          <a:lstStyle/>
          <a:p>
            <a:r>
              <a:rPr lang="en-US" dirty="0">
                <a:latin typeface="Book Antiqua" panose="02040602050305030304" pitchFamily="18" charset="0"/>
              </a:rPr>
              <a:t>What can business do to help?</a:t>
            </a:r>
          </a:p>
        </p:txBody>
      </p:sp>
      <p:sp>
        <p:nvSpPr>
          <p:cNvPr id="6" name="Content Placeholder 5">
            <a:extLst>
              <a:ext uri="{FF2B5EF4-FFF2-40B4-BE49-F238E27FC236}">
                <a16:creationId xmlns:a16="http://schemas.microsoft.com/office/drawing/2014/main" id="{24C70DF1-8D74-4725-99CA-2448D8D85BAD}"/>
              </a:ext>
            </a:extLst>
          </p:cNvPr>
          <p:cNvSpPr>
            <a:spLocks noGrp="1"/>
          </p:cNvSpPr>
          <p:nvPr>
            <p:ph idx="1"/>
          </p:nvPr>
        </p:nvSpPr>
        <p:spPr>
          <a:xfrm>
            <a:off x="1544714" y="1825625"/>
            <a:ext cx="9809086" cy="4351338"/>
          </a:xfrm>
        </p:spPr>
        <p:txBody>
          <a:bodyPr>
            <a:normAutofit lnSpcReduction="10000"/>
          </a:bodyPr>
          <a:lstStyle/>
          <a:p>
            <a:r>
              <a:rPr lang="en-US" sz="2000" dirty="0">
                <a:latin typeface="Book Antiqua" panose="02040602050305030304" pitchFamily="18" charset="0"/>
              </a:rPr>
              <a:t>Adopt a family friendly working environment</a:t>
            </a:r>
          </a:p>
          <a:p>
            <a:pPr lvl="1"/>
            <a:r>
              <a:rPr lang="en-US" sz="2000" dirty="0">
                <a:latin typeface="Book Antiqua" panose="02040602050305030304" pitchFamily="18" charset="0"/>
              </a:rPr>
              <a:t>Babies at work programs</a:t>
            </a:r>
          </a:p>
          <a:p>
            <a:pPr lvl="1"/>
            <a:r>
              <a:rPr lang="en-US" sz="2000" dirty="0">
                <a:latin typeface="Book Antiqua" panose="02040602050305030304" pitchFamily="18" charset="0"/>
              </a:rPr>
              <a:t>Flexible work hours</a:t>
            </a:r>
          </a:p>
          <a:p>
            <a:pPr lvl="1"/>
            <a:r>
              <a:rPr lang="en-US" sz="2000" dirty="0">
                <a:latin typeface="Book Antiqua" panose="02040602050305030304" pitchFamily="18" charset="0"/>
              </a:rPr>
              <a:t>Work from home options </a:t>
            </a:r>
          </a:p>
          <a:p>
            <a:pPr lvl="1"/>
            <a:r>
              <a:rPr lang="en-US" sz="2000" dirty="0">
                <a:latin typeface="Book Antiqua" panose="02040602050305030304" pitchFamily="18" charset="0"/>
              </a:rPr>
              <a:t>On site child care programs – where appropriate</a:t>
            </a:r>
          </a:p>
          <a:p>
            <a:r>
              <a:rPr lang="en-US" sz="2000" dirty="0">
                <a:latin typeface="Book Antiqua" panose="02040602050305030304" pitchFamily="18" charset="0"/>
              </a:rPr>
              <a:t>Provide child care referral resources at time of hire</a:t>
            </a:r>
          </a:p>
          <a:p>
            <a:r>
              <a:rPr lang="en-US" sz="2000" dirty="0">
                <a:latin typeface="Book Antiqua" panose="02040602050305030304" pitchFamily="18" charset="0"/>
              </a:rPr>
              <a:t>Brief current employees about child care related resources available to them</a:t>
            </a:r>
          </a:p>
          <a:p>
            <a:r>
              <a:rPr lang="en-US" sz="2000" dirty="0">
                <a:latin typeface="Book Antiqua" panose="02040602050305030304" pitchFamily="18" charset="0"/>
              </a:rPr>
              <a:t>Provide payment assistance to employees to help offset some or all child care expenses. </a:t>
            </a:r>
          </a:p>
          <a:p>
            <a:r>
              <a:rPr lang="en-US" sz="2000" dirty="0">
                <a:latin typeface="Book Antiqua" panose="02040602050305030304" pitchFamily="18" charset="0"/>
              </a:rPr>
              <a:t>Partner with child care programs close to your place of work who can offer openings to your employees children, or potential discounts. </a:t>
            </a:r>
          </a:p>
          <a:p>
            <a:r>
              <a:rPr lang="en-US" sz="2000" dirty="0">
                <a:latin typeface="Book Antiqua" panose="02040602050305030304" pitchFamily="18" charset="0"/>
              </a:rPr>
              <a:t>Partner with and invest in community based organizations that work to increase the supply of high quality child care. </a:t>
            </a:r>
          </a:p>
          <a:p>
            <a:endParaRPr lang="en-US" sz="2000" dirty="0">
              <a:latin typeface="Book Antiqua" panose="02040602050305030304" pitchFamily="18" charset="0"/>
            </a:endParaRPr>
          </a:p>
        </p:txBody>
      </p:sp>
    </p:spTree>
    <p:extLst>
      <p:ext uri="{BB962C8B-B14F-4D97-AF65-F5344CB8AC3E}">
        <p14:creationId xmlns:p14="http://schemas.microsoft.com/office/powerpoint/2010/main" val="2737054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FB0CA72-E7FF-4AB8-BD8E-773CFA4D02A4}"/>
              </a:ext>
            </a:extLst>
          </p:cNvPr>
          <p:cNvPicPr>
            <a:picLocks noChangeAspect="1"/>
          </p:cNvPicPr>
          <p:nvPr/>
        </p:nvPicPr>
        <p:blipFill>
          <a:blip r:embed="rId2"/>
          <a:stretch>
            <a:fillRect/>
          </a:stretch>
        </p:blipFill>
        <p:spPr>
          <a:xfrm>
            <a:off x="0" y="0"/>
            <a:ext cx="12192000" cy="6857999"/>
          </a:xfrm>
          <a:prstGeom prst="rect">
            <a:avLst/>
          </a:prstGeom>
        </p:spPr>
      </p:pic>
      <p:sp>
        <p:nvSpPr>
          <p:cNvPr id="2" name="Title 1">
            <a:extLst>
              <a:ext uri="{FF2B5EF4-FFF2-40B4-BE49-F238E27FC236}">
                <a16:creationId xmlns:a16="http://schemas.microsoft.com/office/drawing/2014/main" id="{33609CB4-2617-4F8B-A991-2AD8FC52CEB8}"/>
              </a:ext>
            </a:extLst>
          </p:cNvPr>
          <p:cNvSpPr>
            <a:spLocks noGrp="1"/>
          </p:cNvSpPr>
          <p:nvPr>
            <p:ph type="title"/>
          </p:nvPr>
        </p:nvSpPr>
        <p:spPr>
          <a:xfrm>
            <a:off x="1544714" y="365125"/>
            <a:ext cx="9809085" cy="1325563"/>
          </a:xfrm>
        </p:spPr>
        <p:txBody>
          <a:bodyPr/>
          <a:lstStyle/>
          <a:p>
            <a:r>
              <a:rPr lang="en-US" dirty="0">
                <a:latin typeface="Book Antiqua" panose="02040602050305030304" pitchFamily="18" charset="0"/>
              </a:rPr>
              <a:t>Find child care</a:t>
            </a:r>
          </a:p>
        </p:txBody>
      </p:sp>
      <p:sp>
        <p:nvSpPr>
          <p:cNvPr id="6" name="Content Placeholder 5">
            <a:extLst>
              <a:ext uri="{FF2B5EF4-FFF2-40B4-BE49-F238E27FC236}">
                <a16:creationId xmlns:a16="http://schemas.microsoft.com/office/drawing/2014/main" id="{24C70DF1-8D74-4725-99CA-2448D8D85BAD}"/>
              </a:ext>
            </a:extLst>
          </p:cNvPr>
          <p:cNvSpPr>
            <a:spLocks noGrp="1"/>
          </p:cNvSpPr>
          <p:nvPr>
            <p:ph idx="1"/>
          </p:nvPr>
        </p:nvSpPr>
        <p:spPr>
          <a:xfrm>
            <a:off x="1544714" y="1825625"/>
            <a:ext cx="9809086" cy="4351338"/>
          </a:xfrm>
        </p:spPr>
        <p:txBody>
          <a:bodyPr>
            <a:normAutofit/>
          </a:bodyPr>
          <a:lstStyle/>
          <a:p>
            <a:r>
              <a:rPr lang="en-US" sz="1800" dirty="0">
                <a:latin typeface="Book Antiqua" panose="02040602050305030304" pitchFamily="18" charset="0"/>
              </a:rPr>
              <a:t>Across the state there are a network of Child Care Resource and Referral Agencies (CCR&amp;R’s). They are charged with providing services to child care providers AND helping parents find licensed, registered, or permitted child care in their area. </a:t>
            </a:r>
          </a:p>
          <a:p>
            <a:endParaRPr lang="en-US" sz="1800" dirty="0">
              <a:latin typeface="Book Antiqua" panose="02040602050305030304" pitchFamily="18" charset="0"/>
            </a:endParaRPr>
          </a:p>
          <a:p>
            <a:r>
              <a:rPr lang="en-US" sz="1800" dirty="0">
                <a:latin typeface="Book Antiqua" panose="02040602050305030304" pitchFamily="18" charset="0"/>
              </a:rPr>
              <a:t>There are 34 CCR&amp;R’s in New York State find the one that serves your county by visiting: </a:t>
            </a:r>
            <a:r>
              <a:rPr lang="en-US" sz="1800" dirty="0">
                <a:latin typeface="Book Antiqua" panose="02040602050305030304" pitchFamily="18" charset="0"/>
                <a:hlinkClick r:id="rId3"/>
              </a:rPr>
              <a:t>https://ocfs.ny.gov/programs/childcare/referral-agencies.php</a:t>
            </a:r>
            <a:r>
              <a:rPr lang="en-US" sz="1800" dirty="0">
                <a:latin typeface="Book Antiqua" panose="02040602050305030304" pitchFamily="18" charset="0"/>
              </a:rPr>
              <a:t> </a:t>
            </a:r>
          </a:p>
        </p:txBody>
      </p:sp>
    </p:spTree>
    <p:extLst>
      <p:ext uri="{BB962C8B-B14F-4D97-AF65-F5344CB8AC3E}">
        <p14:creationId xmlns:p14="http://schemas.microsoft.com/office/powerpoint/2010/main" val="1856258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FB0CA72-E7FF-4AB8-BD8E-773CFA4D02A4}"/>
              </a:ext>
            </a:extLst>
          </p:cNvPr>
          <p:cNvPicPr>
            <a:picLocks noChangeAspect="1"/>
          </p:cNvPicPr>
          <p:nvPr/>
        </p:nvPicPr>
        <p:blipFill>
          <a:blip r:embed="rId2"/>
          <a:stretch>
            <a:fillRect/>
          </a:stretch>
        </p:blipFill>
        <p:spPr>
          <a:xfrm>
            <a:off x="0" y="0"/>
            <a:ext cx="12192000" cy="6857999"/>
          </a:xfrm>
          <a:prstGeom prst="rect">
            <a:avLst/>
          </a:prstGeom>
        </p:spPr>
      </p:pic>
      <p:sp>
        <p:nvSpPr>
          <p:cNvPr id="2" name="Title 1">
            <a:extLst>
              <a:ext uri="{FF2B5EF4-FFF2-40B4-BE49-F238E27FC236}">
                <a16:creationId xmlns:a16="http://schemas.microsoft.com/office/drawing/2014/main" id="{33609CB4-2617-4F8B-A991-2AD8FC52CEB8}"/>
              </a:ext>
            </a:extLst>
          </p:cNvPr>
          <p:cNvSpPr>
            <a:spLocks noGrp="1"/>
          </p:cNvSpPr>
          <p:nvPr>
            <p:ph type="title"/>
          </p:nvPr>
        </p:nvSpPr>
        <p:spPr>
          <a:xfrm>
            <a:off x="1544714" y="365125"/>
            <a:ext cx="9809085" cy="1325563"/>
          </a:xfrm>
        </p:spPr>
        <p:txBody>
          <a:bodyPr/>
          <a:lstStyle/>
          <a:p>
            <a:r>
              <a:rPr lang="en-US" dirty="0">
                <a:latin typeface="Book Antiqua" panose="02040602050305030304" pitchFamily="18" charset="0"/>
              </a:rPr>
              <a:t>Child care data</a:t>
            </a:r>
          </a:p>
        </p:txBody>
      </p:sp>
      <p:sp>
        <p:nvSpPr>
          <p:cNvPr id="6" name="Content Placeholder 5">
            <a:extLst>
              <a:ext uri="{FF2B5EF4-FFF2-40B4-BE49-F238E27FC236}">
                <a16:creationId xmlns:a16="http://schemas.microsoft.com/office/drawing/2014/main" id="{24C70DF1-8D74-4725-99CA-2448D8D85BAD}"/>
              </a:ext>
            </a:extLst>
          </p:cNvPr>
          <p:cNvSpPr>
            <a:spLocks noGrp="1"/>
          </p:cNvSpPr>
          <p:nvPr>
            <p:ph idx="1"/>
          </p:nvPr>
        </p:nvSpPr>
        <p:spPr>
          <a:xfrm>
            <a:off x="1544714" y="1825625"/>
            <a:ext cx="9809086" cy="4351338"/>
          </a:xfrm>
        </p:spPr>
        <p:txBody>
          <a:bodyPr>
            <a:normAutofit/>
          </a:bodyPr>
          <a:lstStyle/>
          <a:p>
            <a:r>
              <a:rPr lang="en-US" sz="1800" dirty="0">
                <a:latin typeface="Book Antiqua" panose="02040602050305030304" pitchFamily="18" charset="0"/>
              </a:rPr>
              <a:t>Children who have access to high quality child care are more likely to graduate from high-school and college. </a:t>
            </a:r>
          </a:p>
          <a:p>
            <a:r>
              <a:rPr lang="en-US" sz="1800" dirty="0">
                <a:latin typeface="Book Antiqua" panose="02040602050305030304" pitchFamily="18" charset="0"/>
              </a:rPr>
              <a:t>Children who have access to high quality child care are less likely to:</a:t>
            </a:r>
          </a:p>
          <a:p>
            <a:pPr lvl="1"/>
            <a:r>
              <a:rPr lang="en-US" sz="1800" dirty="0">
                <a:latin typeface="Book Antiqua" panose="02040602050305030304" pitchFamily="18" charset="0"/>
              </a:rPr>
              <a:t>Receive a special education placement</a:t>
            </a:r>
          </a:p>
          <a:p>
            <a:pPr lvl="1"/>
            <a:r>
              <a:rPr lang="en-US" sz="1800" dirty="0">
                <a:latin typeface="Book Antiqua" panose="02040602050305030304" pitchFamily="18" charset="0"/>
              </a:rPr>
              <a:t>Be held back a grade in elementary &amp; high-school</a:t>
            </a:r>
          </a:p>
          <a:p>
            <a:pPr lvl="1"/>
            <a:r>
              <a:rPr lang="en-US" sz="1800" dirty="0">
                <a:latin typeface="Book Antiqua" panose="02040602050305030304" pitchFamily="18" charset="0"/>
              </a:rPr>
              <a:t>Be incarcerated</a:t>
            </a:r>
          </a:p>
          <a:p>
            <a:pPr lvl="1"/>
            <a:r>
              <a:rPr lang="en-US" sz="1800" dirty="0">
                <a:latin typeface="Book Antiqua" panose="02040602050305030304" pitchFamily="18" charset="0"/>
              </a:rPr>
              <a:t>Need public assistance later in life</a:t>
            </a:r>
          </a:p>
          <a:p>
            <a:r>
              <a:rPr lang="en-US" sz="1800" dirty="0">
                <a:latin typeface="Book Antiqua" panose="02040602050305030304" pitchFamily="18" charset="0"/>
              </a:rPr>
              <a:t>The average cost for 52 weeks of infant care in New York State is over $15,000</a:t>
            </a:r>
          </a:p>
          <a:p>
            <a:r>
              <a:rPr lang="en-US" sz="1800" dirty="0">
                <a:latin typeface="Book Antiqua" panose="02040602050305030304" pitchFamily="18" charset="0"/>
              </a:rPr>
              <a:t>Comparably in state SUNY college tuition is only $7,070</a:t>
            </a:r>
          </a:p>
          <a:p>
            <a:r>
              <a:rPr lang="en-US" sz="1800" dirty="0">
                <a:latin typeface="Book Antiqua" panose="02040602050305030304" pitchFamily="18" charset="0"/>
              </a:rPr>
              <a:t>64% of New York State is considered a child care desert </a:t>
            </a:r>
          </a:p>
          <a:p>
            <a:pPr lvl="1"/>
            <a:r>
              <a:rPr lang="en-US" sz="1400" dirty="0">
                <a:latin typeface="Book Antiqua" panose="02040602050305030304" pitchFamily="18" charset="0"/>
              </a:rPr>
              <a:t>A child care desert is any census tract with more than 50 children under age 5 that contains either no child care providers or so few options that there are more than three times as many children as licensed child care slots.</a:t>
            </a:r>
          </a:p>
          <a:p>
            <a:r>
              <a:rPr lang="en-US" sz="1800" dirty="0">
                <a:latin typeface="Book Antiqua" panose="02040602050305030304" pitchFamily="18" charset="0"/>
              </a:rPr>
              <a:t>Over 50% of Erie County is considered a child care desert</a:t>
            </a:r>
          </a:p>
          <a:p>
            <a:pPr lvl="1"/>
            <a:endParaRPr lang="en-US" sz="1400" dirty="0">
              <a:latin typeface="Book Antiqua" panose="02040602050305030304" pitchFamily="18" charset="0"/>
            </a:endParaRPr>
          </a:p>
        </p:txBody>
      </p:sp>
    </p:spTree>
    <p:extLst>
      <p:ext uri="{BB962C8B-B14F-4D97-AF65-F5344CB8AC3E}">
        <p14:creationId xmlns:p14="http://schemas.microsoft.com/office/powerpoint/2010/main" val="3696677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A09A5E43-77C5-456F-BD29-7684BA5EFE1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06353" y="784463"/>
            <a:ext cx="7688063" cy="5940777"/>
          </a:xfrm>
        </p:spPr>
      </p:pic>
      <p:pic>
        <p:nvPicPr>
          <p:cNvPr id="7" name="Picture 6">
            <a:extLst>
              <a:ext uri="{FF2B5EF4-FFF2-40B4-BE49-F238E27FC236}">
                <a16:creationId xmlns:a16="http://schemas.microsoft.com/office/drawing/2014/main" id="{DFB0CA72-E7FF-4AB8-BD8E-773CFA4D02A4}"/>
              </a:ext>
            </a:extLst>
          </p:cNvPr>
          <p:cNvPicPr>
            <a:picLocks noChangeAspect="1"/>
          </p:cNvPicPr>
          <p:nvPr/>
        </p:nvPicPr>
        <p:blipFill>
          <a:blip r:embed="rId3"/>
          <a:stretch>
            <a:fillRect/>
          </a:stretch>
        </p:blipFill>
        <p:spPr>
          <a:xfrm>
            <a:off x="0" y="0"/>
            <a:ext cx="12192000" cy="6857999"/>
          </a:xfrm>
          <a:prstGeom prst="rect">
            <a:avLst/>
          </a:prstGeom>
        </p:spPr>
      </p:pic>
      <p:sp>
        <p:nvSpPr>
          <p:cNvPr id="2" name="Title 1">
            <a:extLst>
              <a:ext uri="{FF2B5EF4-FFF2-40B4-BE49-F238E27FC236}">
                <a16:creationId xmlns:a16="http://schemas.microsoft.com/office/drawing/2014/main" id="{33609CB4-2617-4F8B-A991-2AD8FC52CEB8}"/>
              </a:ext>
            </a:extLst>
          </p:cNvPr>
          <p:cNvSpPr>
            <a:spLocks noGrp="1"/>
          </p:cNvSpPr>
          <p:nvPr>
            <p:ph type="title"/>
          </p:nvPr>
        </p:nvSpPr>
        <p:spPr>
          <a:xfrm>
            <a:off x="1544714" y="365125"/>
            <a:ext cx="9809085" cy="1325563"/>
          </a:xfrm>
        </p:spPr>
        <p:txBody>
          <a:bodyPr/>
          <a:lstStyle/>
          <a:p>
            <a:r>
              <a:rPr lang="en-US" dirty="0">
                <a:latin typeface="Book Antiqua" panose="02040602050305030304" pitchFamily="18" charset="0"/>
              </a:rPr>
              <a:t>Child care data</a:t>
            </a:r>
          </a:p>
        </p:txBody>
      </p:sp>
    </p:spTree>
    <p:extLst>
      <p:ext uri="{BB962C8B-B14F-4D97-AF65-F5344CB8AC3E}">
        <p14:creationId xmlns:p14="http://schemas.microsoft.com/office/powerpoint/2010/main" val="111695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FB0CA72-E7FF-4AB8-BD8E-773CFA4D02A4}"/>
              </a:ext>
            </a:extLst>
          </p:cNvPr>
          <p:cNvPicPr>
            <a:picLocks noChangeAspect="1"/>
          </p:cNvPicPr>
          <p:nvPr/>
        </p:nvPicPr>
        <p:blipFill>
          <a:blip r:embed="rId2"/>
          <a:stretch>
            <a:fillRect/>
          </a:stretch>
        </p:blipFill>
        <p:spPr>
          <a:xfrm>
            <a:off x="0" y="0"/>
            <a:ext cx="12192000" cy="6857999"/>
          </a:xfrm>
          <a:prstGeom prst="rect">
            <a:avLst/>
          </a:prstGeom>
        </p:spPr>
      </p:pic>
      <p:sp>
        <p:nvSpPr>
          <p:cNvPr id="2" name="Title 1">
            <a:extLst>
              <a:ext uri="{FF2B5EF4-FFF2-40B4-BE49-F238E27FC236}">
                <a16:creationId xmlns:a16="http://schemas.microsoft.com/office/drawing/2014/main" id="{33609CB4-2617-4F8B-A991-2AD8FC52CEB8}"/>
              </a:ext>
            </a:extLst>
          </p:cNvPr>
          <p:cNvSpPr>
            <a:spLocks noGrp="1"/>
          </p:cNvSpPr>
          <p:nvPr>
            <p:ph type="title"/>
          </p:nvPr>
        </p:nvSpPr>
        <p:spPr>
          <a:xfrm>
            <a:off x="1544714" y="365125"/>
            <a:ext cx="9809085" cy="1325563"/>
          </a:xfrm>
        </p:spPr>
        <p:txBody>
          <a:bodyPr/>
          <a:lstStyle/>
          <a:p>
            <a:r>
              <a:rPr lang="en-US" dirty="0">
                <a:latin typeface="Book Antiqua" panose="02040602050305030304" pitchFamily="18" charset="0"/>
              </a:rPr>
              <a:t>Why this matters to businesses </a:t>
            </a:r>
          </a:p>
        </p:txBody>
      </p:sp>
      <p:sp>
        <p:nvSpPr>
          <p:cNvPr id="6" name="Content Placeholder 5">
            <a:extLst>
              <a:ext uri="{FF2B5EF4-FFF2-40B4-BE49-F238E27FC236}">
                <a16:creationId xmlns:a16="http://schemas.microsoft.com/office/drawing/2014/main" id="{24C70DF1-8D74-4725-99CA-2448D8D85BAD}"/>
              </a:ext>
            </a:extLst>
          </p:cNvPr>
          <p:cNvSpPr>
            <a:spLocks noGrp="1"/>
          </p:cNvSpPr>
          <p:nvPr>
            <p:ph idx="1"/>
          </p:nvPr>
        </p:nvSpPr>
        <p:spPr>
          <a:xfrm>
            <a:off x="1544714" y="1825625"/>
            <a:ext cx="9809086" cy="4344356"/>
          </a:xfrm>
        </p:spPr>
        <p:txBody>
          <a:bodyPr>
            <a:normAutofit/>
          </a:bodyPr>
          <a:lstStyle/>
          <a:p>
            <a:r>
              <a:rPr lang="en-US" sz="1800" dirty="0">
                <a:latin typeface="Book Antiqua" panose="02040602050305030304" pitchFamily="18" charset="0"/>
              </a:rPr>
              <a:t>National data suggests that unstable child care, and lack of access to quality child care costs businesses $3 Billion annually in lost production</a:t>
            </a:r>
          </a:p>
          <a:p>
            <a:r>
              <a:rPr lang="en-US" sz="1800" dirty="0">
                <a:latin typeface="Book Antiqua" panose="02040602050305030304" pitchFamily="18" charset="0"/>
              </a:rPr>
              <a:t>Prior to the pandemic Upstate New York parents reported that when faced with a child care crisis they: </a:t>
            </a:r>
          </a:p>
          <a:p>
            <a:pPr lvl="1"/>
            <a:r>
              <a:rPr lang="en-US" sz="1800" dirty="0">
                <a:latin typeface="Book Antiqua" panose="02040602050305030304" pitchFamily="18" charset="0"/>
              </a:rPr>
              <a:t>40% call out of work</a:t>
            </a:r>
          </a:p>
          <a:p>
            <a:pPr lvl="1"/>
            <a:r>
              <a:rPr lang="en-US" sz="1800" dirty="0">
                <a:latin typeface="Book Antiqua" panose="02040602050305030304" pitchFamily="18" charset="0"/>
              </a:rPr>
              <a:t>38% leave early</a:t>
            </a:r>
          </a:p>
          <a:p>
            <a:pPr lvl="1"/>
            <a:r>
              <a:rPr lang="en-US" sz="1800" dirty="0">
                <a:latin typeface="Book Antiqua" panose="02040602050305030304" pitchFamily="18" charset="0"/>
              </a:rPr>
              <a:t>32% arrive late to work</a:t>
            </a:r>
          </a:p>
          <a:p>
            <a:pPr lvl="1"/>
            <a:r>
              <a:rPr lang="en-US" sz="1800" dirty="0">
                <a:latin typeface="Book Antiqua" panose="02040602050305030304" pitchFamily="18" charset="0"/>
              </a:rPr>
              <a:t>26% feel distracted at work</a:t>
            </a:r>
          </a:p>
          <a:p>
            <a:pPr lvl="1"/>
            <a:r>
              <a:rPr lang="en-US" sz="1800" dirty="0">
                <a:latin typeface="Book Antiqua" panose="02040602050305030304" pitchFamily="18" charset="0"/>
              </a:rPr>
              <a:t>19% cut back on work hours</a:t>
            </a:r>
          </a:p>
          <a:p>
            <a:pPr lvl="1"/>
            <a:r>
              <a:rPr lang="en-US" sz="1800" dirty="0">
                <a:latin typeface="Book Antiqua" panose="02040602050305030304" pitchFamily="18" charset="0"/>
              </a:rPr>
              <a:t>14% feel unproductive at work</a:t>
            </a:r>
          </a:p>
          <a:p>
            <a:r>
              <a:rPr lang="en-US" sz="1800" dirty="0">
                <a:latin typeface="Book Antiqua" panose="02040602050305030304" pitchFamily="18" charset="0"/>
              </a:rPr>
              <a:t>We are currently facing the largest worker shortage in recent memory. Child care issues have been cited as one reason people are unable to return to work. </a:t>
            </a:r>
          </a:p>
        </p:txBody>
      </p:sp>
    </p:spTree>
    <p:extLst>
      <p:ext uri="{BB962C8B-B14F-4D97-AF65-F5344CB8AC3E}">
        <p14:creationId xmlns:p14="http://schemas.microsoft.com/office/powerpoint/2010/main" val="4288238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FB0CA72-E7FF-4AB8-BD8E-773CFA4D02A4}"/>
              </a:ext>
            </a:extLst>
          </p:cNvPr>
          <p:cNvPicPr>
            <a:picLocks noChangeAspect="1"/>
          </p:cNvPicPr>
          <p:nvPr/>
        </p:nvPicPr>
        <p:blipFill>
          <a:blip r:embed="rId2"/>
          <a:stretch>
            <a:fillRect/>
          </a:stretch>
        </p:blipFill>
        <p:spPr>
          <a:xfrm>
            <a:off x="0" y="0"/>
            <a:ext cx="12192000" cy="6857999"/>
          </a:xfrm>
          <a:prstGeom prst="rect">
            <a:avLst/>
          </a:prstGeom>
        </p:spPr>
      </p:pic>
      <p:sp>
        <p:nvSpPr>
          <p:cNvPr id="2" name="Title 1">
            <a:extLst>
              <a:ext uri="{FF2B5EF4-FFF2-40B4-BE49-F238E27FC236}">
                <a16:creationId xmlns:a16="http://schemas.microsoft.com/office/drawing/2014/main" id="{33609CB4-2617-4F8B-A991-2AD8FC52CEB8}"/>
              </a:ext>
            </a:extLst>
          </p:cNvPr>
          <p:cNvSpPr>
            <a:spLocks noGrp="1"/>
          </p:cNvSpPr>
          <p:nvPr>
            <p:ph type="title"/>
          </p:nvPr>
        </p:nvSpPr>
        <p:spPr>
          <a:xfrm>
            <a:off x="1544714" y="365125"/>
            <a:ext cx="9809085" cy="1325563"/>
          </a:xfrm>
        </p:spPr>
        <p:txBody>
          <a:bodyPr/>
          <a:lstStyle/>
          <a:p>
            <a:r>
              <a:rPr lang="en-US" dirty="0">
                <a:latin typeface="Book Antiqua" panose="02040602050305030304" pitchFamily="18" charset="0"/>
              </a:rPr>
              <a:t>Why this matters to businesses </a:t>
            </a:r>
          </a:p>
        </p:txBody>
      </p:sp>
      <p:sp>
        <p:nvSpPr>
          <p:cNvPr id="6" name="Content Placeholder 5">
            <a:extLst>
              <a:ext uri="{FF2B5EF4-FFF2-40B4-BE49-F238E27FC236}">
                <a16:creationId xmlns:a16="http://schemas.microsoft.com/office/drawing/2014/main" id="{24C70DF1-8D74-4725-99CA-2448D8D85BAD}"/>
              </a:ext>
            </a:extLst>
          </p:cNvPr>
          <p:cNvSpPr>
            <a:spLocks noGrp="1"/>
          </p:cNvSpPr>
          <p:nvPr>
            <p:ph idx="1"/>
          </p:nvPr>
        </p:nvSpPr>
        <p:spPr>
          <a:xfrm>
            <a:off x="1544714" y="1825625"/>
            <a:ext cx="9809086" cy="4344356"/>
          </a:xfrm>
        </p:spPr>
        <p:txBody>
          <a:bodyPr>
            <a:normAutofit/>
          </a:bodyPr>
          <a:lstStyle/>
          <a:p>
            <a:r>
              <a:rPr lang="en-US" sz="1800" dirty="0">
                <a:latin typeface="Book Antiqua" panose="02040602050305030304" pitchFamily="18" charset="0"/>
              </a:rPr>
              <a:t>In a recent study conducted of Erie County parents, 52% of parents reported missing 1-4 days of work a month due to child care issues.</a:t>
            </a:r>
          </a:p>
          <a:p>
            <a:r>
              <a:rPr lang="en-US" sz="1800" dirty="0">
                <a:latin typeface="Book Antiqua" panose="02040602050305030304" pitchFamily="18" charset="0"/>
              </a:rPr>
              <a:t>90% of respondents believed that business should care if their employees were able to secure child care.</a:t>
            </a:r>
          </a:p>
          <a:p>
            <a:r>
              <a:rPr lang="en-US" sz="1800" dirty="0">
                <a:latin typeface="Book Antiqua" panose="02040602050305030304" pitchFamily="18" charset="0"/>
              </a:rPr>
              <a:t>In the same study only 29% of parents reported that their employer offered any family friendly benefits. </a:t>
            </a:r>
          </a:p>
          <a:p>
            <a:pPr lvl="1"/>
            <a:r>
              <a:rPr lang="en-US" sz="1600" dirty="0">
                <a:latin typeface="Book Antiqua" panose="02040602050305030304" pitchFamily="18" charset="0"/>
              </a:rPr>
              <a:t>Those benefits included:</a:t>
            </a:r>
          </a:p>
          <a:p>
            <a:pPr lvl="2"/>
            <a:r>
              <a:rPr lang="en-US" sz="1400" dirty="0">
                <a:latin typeface="Book Antiqua" panose="02040602050305030304" pitchFamily="18" charset="0"/>
              </a:rPr>
              <a:t>Flexible scheduling (74%)</a:t>
            </a:r>
          </a:p>
          <a:p>
            <a:pPr lvl="2"/>
            <a:r>
              <a:rPr lang="en-US" sz="1400" dirty="0">
                <a:latin typeface="Book Antiqua" panose="02040602050305030304" pitchFamily="18" charset="0"/>
              </a:rPr>
              <a:t>Babies at work/ bring your child to work (21%)</a:t>
            </a:r>
          </a:p>
          <a:p>
            <a:pPr lvl="2"/>
            <a:r>
              <a:rPr lang="en-US" sz="1400" dirty="0">
                <a:latin typeface="Book Antiqua" panose="02040602050305030304" pitchFamily="18" charset="0"/>
              </a:rPr>
              <a:t>On-site child care (31%)</a:t>
            </a:r>
          </a:p>
          <a:p>
            <a:pPr lvl="2"/>
            <a:r>
              <a:rPr lang="en-US" sz="1400" dirty="0">
                <a:latin typeface="Book Antiqua" panose="02040602050305030304" pitchFamily="18" charset="0"/>
              </a:rPr>
              <a:t>Child care stipend / reimbursement program / scholarship program (21%)</a:t>
            </a:r>
          </a:p>
          <a:p>
            <a:pPr lvl="2"/>
            <a:r>
              <a:rPr lang="en-US" sz="1400" dirty="0">
                <a:latin typeface="Book Antiqua" panose="02040602050305030304" pitchFamily="18" charset="0"/>
              </a:rPr>
              <a:t>Help finding child care (7%)</a:t>
            </a:r>
          </a:p>
        </p:txBody>
      </p:sp>
    </p:spTree>
    <p:extLst>
      <p:ext uri="{BB962C8B-B14F-4D97-AF65-F5344CB8AC3E}">
        <p14:creationId xmlns:p14="http://schemas.microsoft.com/office/powerpoint/2010/main" val="1827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FB0CA72-E7FF-4AB8-BD8E-773CFA4D02A4}"/>
              </a:ext>
            </a:extLst>
          </p:cNvPr>
          <p:cNvPicPr>
            <a:picLocks noChangeAspect="1"/>
          </p:cNvPicPr>
          <p:nvPr/>
        </p:nvPicPr>
        <p:blipFill>
          <a:blip r:embed="rId2"/>
          <a:stretch>
            <a:fillRect/>
          </a:stretch>
        </p:blipFill>
        <p:spPr>
          <a:xfrm>
            <a:off x="0" y="0"/>
            <a:ext cx="12192000" cy="6857999"/>
          </a:xfrm>
          <a:prstGeom prst="rect">
            <a:avLst/>
          </a:prstGeom>
        </p:spPr>
      </p:pic>
      <p:sp>
        <p:nvSpPr>
          <p:cNvPr id="2" name="Title 1">
            <a:extLst>
              <a:ext uri="{FF2B5EF4-FFF2-40B4-BE49-F238E27FC236}">
                <a16:creationId xmlns:a16="http://schemas.microsoft.com/office/drawing/2014/main" id="{33609CB4-2617-4F8B-A991-2AD8FC52CEB8}"/>
              </a:ext>
            </a:extLst>
          </p:cNvPr>
          <p:cNvSpPr>
            <a:spLocks noGrp="1"/>
          </p:cNvSpPr>
          <p:nvPr>
            <p:ph type="title"/>
          </p:nvPr>
        </p:nvSpPr>
        <p:spPr>
          <a:xfrm>
            <a:off x="1544714" y="365125"/>
            <a:ext cx="9809085" cy="1325563"/>
          </a:xfrm>
        </p:spPr>
        <p:txBody>
          <a:bodyPr/>
          <a:lstStyle/>
          <a:p>
            <a:r>
              <a:rPr lang="en-US" dirty="0">
                <a:latin typeface="Book Antiqua" panose="02040602050305030304" pitchFamily="18" charset="0"/>
              </a:rPr>
              <a:t>How lack of child care effects businesses?</a:t>
            </a:r>
          </a:p>
        </p:txBody>
      </p:sp>
      <p:sp>
        <p:nvSpPr>
          <p:cNvPr id="6" name="Content Placeholder 5">
            <a:extLst>
              <a:ext uri="{FF2B5EF4-FFF2-40B4-BE49-F238E27FC236}">
                <a16:creationId xmlns:a16="http://schemas.microsoft.com/office/drawing/2014/main" id="{24C70DF1-8D74-4725-99CA-2448D8D85BAD}"/>
              </a:ext>
            </a:extLst>
          </p:cNvPr>
          <p:cNvSpPr>
            <a:spLocks noGrp="1"/>
          </p:cNvSpPr>
          <p:nvPr>
            <p:ph idx="1"/>
          </p:nvPr>
        </p:nvSpPr>
        <p:spPr>
          <a:xfrm>
            <a:off x="1544714" y="1825625"/>
            <a:ext cx="9809086" cy="4351338"/>
          </a:xfrm>
        </p:spPr>
        <p:txBody>
          <a:bodyPr>
            <a:normAutofit fontScale="92500" lnSpcReduction="10000"/>
          </a:bodyPr>
          <a:lstStyle/>
          <a:p>
            <a:endParaRPr lang="en-US" sz="2000" dirty="0">
              <a:latin typeface="Book Antiqua" panose="02040602050305030304" pitchFamily="18" charset="0"/>
            </a:endParaRPr>
          </a:p>
          <a:p>
            <a:r>
              <a:rPr lang="en-US" sz="2000" dirty="0">
                <a:latin typeface="Book Antiqua" panose="02040602050305030304" pitchFamily="18" charset="0"/>
              </a:rPr>
              <a:t>Child-care industry for years has been escalating into a crisis.  </a:t>
            </a:r>
          </a:p>
          <a:p>
            <a:r>
              <a:rPr lang="en-US" sz="2000" dirty="0">
                <a:latin typeface="Book Antiqua" panose="02040602050305030304" pitchFamily="18" charset="0"/>
              </a:rPr>
              <a:t>Child care is a textbook example of a broken market.  </a:t>
            </a:r>
          </a:p>
          <a:p>
            <a:r>
              <a:rPr lang="en-US" sz="2000" dirty="0">
                <a:latin typeface="Book Antiqua" panose="02040602050305030304" pitchFamily="18" charset="0"/>
              </a:rPr>
              <a:t>Families are spending on average of 13% of their income on child care for young children.</a:t>
            </a:r>
          </a:p>
          <a:p>
            <a:r>
              <a:rPr lang="en-US" sz="2000" dirty="0">
                <a:latin typeface="Book Antiqua" panose="02040602050305030304" pitchFamily="18" charset="0"/>
              </a:rPr>
              <a:t>Child care workers earn so little pay that they rank in the bottom 2% of all professions.</a:t>
            </a:r>
          </a:p>
          <a:p>
            <a:r>
              <a:rPr lang="en-US" sz="2000" dirty="0">
                <a:latin typeface="Book Antiqua" panose="02040602050305030304" pitchFamily="18" charset="0"/>
              </a:rPr>
              <a:t>Pandemic –fueled staffing challenges threated to hold back the recovery, as the staffing problems at day cares have a ripple effect across the economy. </a:t>
            </a:r>
          </a:p>
          <a:p>
            <a:r>
              <a:rPr lang="en-US" sz="2000" dirty="0">
                <a:latin typeface="Book Antiqua" panose="02040602050305030304" pitchFamily="18" charset="0"/>
              </a:rPr>
              <a:t>Without enough employees, day cares are turning away children, leaving parents, especially mothers, unable to return to work.  Parents are looking for child care, but now it’s this catch-22.  Child care programs do not have the staff, so they can’t open classrooms so families can go back to work because they can’t find child care.</a:t>
            </a:r>
          </a:p>
          <a:p>
            <a:r>
              <a:rPr lang="en-US" sz="2000" dirty="0">
                <a:latin typeface="Book Antiqua" panose="02040602050305030304" pitchFamily="18" charset="0"/>
              </a:rPr>
              <a:t>Nearly 1.6 million moms of children under 17 are still missing from the labor force.  </a:t>
            </a:r>
          </a:p>
        </p:txBody>
      </p:sp>
    </p:spTree>
    <p:extLst>
      <p:ext uri="{BB962C8B-B14F-4D97-AF65-F5344CB8AC3E}">
        <p14:creationId xmlns:p14="http://schemas.microsoft.com/office/powerpoint/2010/main" val="1135092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FB0CA72-E7FF-4AB8-BD8E-773CFA4D02A4}"/>
              </a:ext>
            </a:extLst>
          </p:cNvPr>
          <p:cNvPicPr>
            <a:picLocks noChangeAspect="1"/>
          </p:cNvPicPr>
          <p:nvPr/>
        </p:nvPicPr>
        <p:blipFill>
          <a:blip r:embed="rId2"/>
          <a:stretch>
            <a:fillRect/>
          </a:stretch>
        </p:blipFill>
        <p:spPr>
          <a:xfrm>
            <a:off x="0" y="0"/>
            <a:ext cx="12192000" cy="6857999"/>
          </a:xfrm>
          <a:prstGeom prst="rect">
            <a:avLst/>
          </a:prstGeom>
        </p:spPr>
      </p:pic>
      <p:sp>
        <p:nvSpPr>
          <p:cNvPr id="2" name="Title 1">
            <a:extLst>
              <a:ext uri="{FF2B5EF4-FFF2-40B4-BE49-F238E27FC236}">
                <a16:creationId xmlns:a16="http://schemas.microsoft.com/office/drawing/2014/main" id="{33609CB4-2617-4F8B-A991-2AD8FC52CEB8}"/>
              </a:ext>
            </a:extLst>
          </p:cNvPr>
          <p:cNvSpPr>
            <a:spLocks noGrp="1"/>
          </p:cNvSpPr>
          <p:nvPr>
            <p:ph type="title"/>
          </p:nvPr>
        </p:nvSpPr>
        <p:spPr>
          <a:xfrm>
            <a:off x="1544714" y="365125"/>
            <a:ext cx="9809085" cy="1325563"/>
          </a:xfrm>
        </p:spPr>
        <p:txBody>
          <a:bodyPr/>
          <a:lstStyle/>
          <a:p>
            <a:r>
              <a:rPr lang="en-US" dirty="0">
                <a:latin typeface="Book Antiqua" panose="02040602050305030304" pitchFamily="18" charset="0"/>
              </a:rPr>
              <a:t>How lack of child care effects businesses?</a:t>
            </a:r>
          </a:p>
        </p:txBody>
      </p:sp>
      <p:sp>
        <p:nvSpPr>
          <p:cNvPr id="6" name="Content Placeholder 5">
            <a:extLst>
              <a:ext uri="{FF2B5EF4-FFF2-40B4-BE49-F238E27FC236}">
                <a16:creationId xmlns:a16="http://schemas.microsoft.com/office/drawing/2014/main" id="{24C70DF1-8D74-4725-99CA-2448D8D85BAD}"/>
              </a:ext>
            </a:extLst>
          </p:cNvPr>
          <p:cNvSpPr>
            <a:spLocks noGrp="1"/>
          </p:cNvSpPr>
          <p:nvPr>
            <p:ph idx="1"/>
          </p:nvPr>
        </p:nvSpPr>
        <p:spPr>
          <a:xfrm>
            <a:off x="1544714" y="1825625"/>
            <a:ext cx="9809086" cy="4351338"/>
          </a:xfrm>
        </p:spPr>
        <p:txBody>
          <a:bodyPr>
            <a:normAutofit/>
          </a:bodyPr>
          <a:lstStyle/>
          <a:p>
            <a:r>
              <a:rPr lang="en-US" sz="2000" dirty="0">
                <a:latin typeface="Book Antiqua" panose="02040602050305030304" pitchFamily="18" charset="0"/>
              </a:rPr>
              <a:t>When the pandemic first hit, women took the bulk of the professional blow.</a:t>
            </a:r>
          </a:p>
          <a:p>
            <a:r>
              <a:rPr lang="en-US" sz="2000" dirty="0">
                <a:latin typeface="Book Antiqua" panose="02040602050305030304" pitchFamily="18" charset="0"/>
              </a:rPr>
              <a:t>With schools and day care closed, and so many stuck inside for remote work and remote school, the workforce hemorrhaged women.</a:t>
            </a:r>
          </a:p>
          <a:p>
            <a:r>
              <a:rPr lang="en-US" sz="2000" dirty="0">
                <a:latin typeface="Book Antiqua" panose="02040602050305030304" pitchFamily="18" charset="0"/>
              </a:rPr>
              <a:t>A generation of burned-out women pulling away from paid work is a danger to women.</a:t>
            </a:r>
          </a:p>
          <a:p>
            <a:r>
              <a:rPr lang="en-US" sz="2000" dirty="0">
                <a:latin typeface="Book Antiqua" panose="02040602050305030304" pitchFamily="18" charset="0"/>
              </a:rPr>
              <a:t>Women will take the lifelong income hit even if they do return to work.</a:t>
            </a:r>
          </a:p>
          <a:p>
            <a:r>
              <a:rPr lang="en-US" sz="2000" dirty="0">
                <a:latin typeface="Book Antiqua" panose="02040602050305030304" pitchFamily="18" charset="0"/>
              </a:rPr>
              <a:t>Women are at risk of failing into financial crisis.</a:t>
            </a:r>
          </a:p>
          <a:p>
            <a:r>
              <a:rPr lang="en-US" sz="2000" dirty="0">
                <a:latin typeface="Book Antiqua" panose="02040602050305030304" pitchFamily="18" charset="0"/>
              </a:rPr>
              <a:t>Income losses that result affect the rest of women’s lives, including their ability to save for retirement and their future social security benefits.</a:t>
            </a:r>
          </a:p>
          <a:p>
            <a:r>
              <a:rPr lang="en-US" sz="2000" dirty="0">
                <a:latin typeface="Book Antiqua" panose="02040602050305030304" pitchFamily="18" charset="0"/>
              </a:rPr>
              <a:t>Women dropping out of the workforce hurts other working women.</a:t>
            </a:r>
          </a:p>
          <a:p>
            <a:endParaRPr lang="en-US" sz="2000" dirty="0">
              <a:latin typeface="Book Antiqua" panose="02040602050305030304" pitchFamily="18" charset="0"/>
            </a:endParaRPr>
          </a:p>
        </p:txBody>
      </p:sp>
    </p:spTree>
    <p:extLst>
      <p:ext uri="{BB962C8B-B14F-4D97-AF65-F5344CB8AC3E}">
        <p14:creationId xmlns:p14="http://schemas.microsoft.com/office/powerpoint/2010/main" val="2491216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FB0CA72-E7FF-4AB8-BD8E-773CFA4D02A4}"/>
              </a:ext>
            </a:extLst>
          </p:cNvPr>
          <p:cNvPicPr>
            <a:picLocks noChangeAspect="1"/>
          </p:cNvPicPr>
          <p:nvPr/>
        </p:nvPicPr>
        <p:blipFill>
          <a:blip r:embed="rId2"/>
          <a:stretch>
            <a:fillRect/>
          </a:stretch>
        </p:blipFill>
        <p:spPr>
          <a:xfrm>
            <a:off x="0" y="0"/>
            <a:ext cx="12192000" cy="6857999"/>
          </a:xfrm>
          <a:prstGeom prst="rect">
            <a:avLst/>
          </a:prstGeom>
        </p:spPr>
      </p:pic>
      <p:sp>
        <p:nvSpPr>
          <p:cNvPr id="2" name="Title 1">
            <a:extLst>
              <a:ext uri="{FF2B5EF4-FFF2-40B4-BE49-F238E27FC236}">
                <a16:creationId xmlns:a16="http://schemas.microsoft.com/office/drawing/2014/main" id="{33609CB4-2617-4F8B-A991-2AD8FC52CEB8}"/>
              </a:ext>
            </a:extLst>
          </p:cNvPr>
          <p:cNvSpPr>
            <a:spLocks noGrp="1"/>
          </p:cNvSpPr>
          <p:nvPr>
            <p:ph type="title"/>
          </p:nvPr>
        </p:nvSpPr>
        <p:spPr>
          <a:xfrm>
            <a:off x="1544714" y="365125"/>
            <a:ext cx="9809085" cy="1325563"/>
          </a:xfrm>
        </p:spPr>
        <p:txBody>
          <a:bodyPr/>
          <a:lstStyle/>
          <a:p>
            <a:r>
              <a:rPr lang="en-US" dirty="0">
                <a:latin typeface="Book Antiqua" panose="02040602050305030304" pitchFamily="18" charset="0"/>
              </a:rPr>
              <a:t>How lack of child care effects businesses?</a:t>
            </a:r>
          </a:p>
        </p:txBody>
      </p:sp>
      <p:sp>
        <p:nvSpPr>
          <p:cNvPr id="6" name="Content Placeholder 5">
            <a:extLst>
              <a:ext uri="{FF2B5EF4-FFF2-40B4-BE49-F238E27FC236}">
                <a16:creationId xmlns:a16="http://schemas.microsoft.com/office/drawing/2014/main" id="{24C70DF1-8D74-4725-99CA-2448D8D85BAD}"/>
              </a:ext>
            </a:extLst>
          </p:cNvPr>
          <p:cNvSpPr>
            <a:spLocks noGrp="1"/>
          </p:cNvSpPr>
          <p:nvPr>
            <p:ph idx="1"/>
          </p:nvPr>
        </p:nvSpPr>
        <p:spPr>
          <a:xfrm>
            <a:off x="1544714" y="1825625"/>
            <a:ext cx="9809086" cy="4351338"/>
          </a:xfrm>
        </p:spPr>
        <p:txBody>
          <a:bodyPr>
            <a:normAutofit/>
          </a:bodyPr>
          <a:lstStyle/>
          <a:p>
            <a:r>
              <a:rPr lang="en-US" sz="2000" dirty="0">
                <a:latin typeface="Book Antiqua" panose="02040602050305030304" pitchFamily="18" charset="0"/>
              </a:rPr>
              <a:t>The numbers are staggering:  the child care services industry is down 126,700 workers cited from the Department of Labor 2021.</a:t>
            </a:r>
          </a:p>
          <a:p>
            <a:r>
              <a:rPr lang="en-US" sz="2000" dirty="0">
                <a:latin typeface="Book Antiqua" panose="02040602050305030304" pitchFamily="18" charset="0"/>
              </a:rPr>
              <a:t>More than a third of child care providers are considering leaving the business or closing down their business due to a sense of hopelessness according to the National Associate for the Education of Young Children.  </a:t>
            </a:r>
          </a:p>
          <a:p>
            <a:r>
              <a:rPr lang="en-US" sz="2000" dirty="0">
                <a:latin typeface="Book Antiqua" panose="02040602050305030304" pitchFamily="18" charset="0"/>
              </a:rPr>
              <a:t>Over half minority-owned centers are in danger of shutting.</a:t>
            </a:r>
          </a:p>
        </p:txBody>
      </p:sp>
    </p:spTree>
    <p:extLst>
      <p:ext uri="{BB962C8B-B14F-4D97-AF65-F5344CB8AC3E}">
        <p14:creationId xmlns:p14="http://schemas.microsoft.com/office/powerpoint/2010/main" val="3342657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FB0CA72-E7FF-4AB8-BD8E-773CFA4D02A4}"/>
              </a:ext>
            </a:extLst>
          </p:cNvPr>
          <p:cNvPicPr>
            <a:picLocks noChangeAspect="1"/>
          </p:cNvPicPr>
          <p:nvPr/>
        </p:nvPicPr>
        <p:blipFill>
          <a:blip r:embed="rId2"/>
          <a:stretch>
            <a:fillRect/>
          </a:stretch>
        </p:blipFill>
        <p:spPr>
          <a:xfrm>
            <a:off x="0" y="0"/>
            <a:ext cx="12192000" cy="6857999"/>
          </a:xfrm>
          <a:prstGeom prst="rect">
            <a:avLst/>
          </a:prstGeom>
        </p:spPr>
      </p:pic>
      <p:sp>
        <p:nvSpPr>
          <p:cNvPr id="2" name="Title 1">
            <a:extLst>
              <a:ext uri="{FF2B5EF4-FFF2-40B4-BE49-F238E27FC236}">
                <a16:creationId xmlns:a16="http://schemas.microsoft.com/office/drawing/2014/main" id="{33609CB4-2617-4F8B-A991-2AD8FC52CEB8}"/>
              </a:ext>
            </a:extLst>
          </p:cNvPr>
          <p:cNvSpPr>
            <a:spLocks noGrp="1"/>
          </p:cNvSpPr>
          <p:nvPr>
            <p:ph type="title"/>
          </p:nvPr>
        </p:nvSpPr>
        <p:spPr>
          <a:xfrm>
            <a:off x="1544714" y="365125"/>
            <a:ext cx="9809085" cy="1325563"/>
          </a:xfrm>
        </p:spPr>
        <p:txBody>
          <a:bodyPr/>
          <a:lstStyle/>
          <a:p>
            <a:r>
              <a:rPr lang="en-US" dirty="0">
                <a:latin typeface="Book Antiqua" panose="02040602050305030304" pitchFamily="18" charset="0"/>
              </a:rPr>
              <a:t>Child care model</a:t>
            </a:r>
          </a:p>
        </p:txBody>
      </p:sp>
      <p:sp>
        <p:nvSpPr>
          <p:cNvPr id="6" name="Content Placeholder 5">
            <a:extLst>
              <a:ext uri="{FF2B5EF4-FFF2-40B4-BE49-F238E27FC236}">
                <a16:creationId xmlns:a16="http://schemas.microsoft.com/office/drawing/2014/main" id="{24C70DF1-8D74-4725-99CA-2448D8D85BAD}"/>
              </a:ext>
            </a:extLst>
          </p:cNvPr>
          <p:cNvSpPr>
            <a:spLocks noGrp="1"/>
          </p:cNvSpPr>
          <p:nvPr>
            <p:ph idx="1"/>
          </p:nvPr>
        </p:nvSpPr>
        <p:spPr>
          <a:xfrm>
            <a:off x="1544714" y="1825625"/>
            <a:ext cx="9809086" cy="4351338"/>
          </a:xfrm>
        </p:spPr>
        <p:txBody>
          <a:bodyPr>
            <a:normAutofit/>
          </a:bodyPr>
          <a:lstStyle/>
          <a:p>
            <a:r>
              <a:rPr lang="en-US" sz="2000" dirty="0">
                <a:latin typeface="Book Antiqua" panose="02040602050305030304" pitchFamily="18" charset="0"/>
              </a:rPr>
              <a:t>The reason child care centers pay less than service sector jobs is tied to the current business model.</a:t>
            </a:r>
          </a:p>
          <a:p>
            <a:r>
              <a:rPr lang="en-US" sz="2000" dirty="0">
                <a:latin typeface="Book Antiqua" panose="02040602050305030304" pitchFamily="18" charset="0"/>
              </a:rPr>
              <a:t>Staffing costs are by far the biggest budget item.  Regulation mandates one caregiver per 3 – 5 children, depending on their ages.</a:t>
            </a:r>
          </a:p>
          <a:p>
            <a:r>
              <a:rPr lang="en-US" sz="2000" dirty="0">
                <a:latin typeface="Book Antiqua" panose="02040602050305030304" pitchFamily="18" charset="0"/>
              </a:rPr>
              <a:t>A study conducted during the pandemic by Philip </a:t>
            </a:r>
            <a:r>
              <a:rPr lang="en-US" sz="2000" dirty="0" err="1">
                <a:latin typeface="Book Antiqua" panose="02040602050305030304" pitchFamily="18" charset="0"/>
              </a:rPr>
              <a:t>Sirinides</a:t>
            </a:r>
            <a:r>
              <a:rPr lang="en-US" sz="2000" dirty="0">
                <a:latin typeface="Book Antiqua" panose="02040602050305030304" pitchFamily="18" charset="0"/>
              </a:rPr>
              <a:t>, director of the Institute of State and Reginal Affairs at Penn State Harrisburg, found labor costs account for 80% of a child care programs budget.  </a:t>
            </a:r>
          </a:p>
          <a:p>
            <a:r>
              <a:rPr lang="en-US" sz="2000" dirty="0">
                <a:latin typeface="Book Antiqua" panose="02040602050305030304" pitchFamily="18" charset="0"/>
              </a:rPr>
              <a:t>Raising pay for workers typically requires hiking fees for parents.</a:t>
            </a:r>
          </a:p>
          <a:p>
            <a:r>
              <a:rPr lang="en-US" sz="2000" dirty="0">
                <a:latin typeface="Book Antiqua" panose="02040602050305030304" pitchFamily="18" charset="0"/>
              </a:rPr>
              <a:t>Child care providers have very narrow margins and they have to be at full capacity.</a:t>
            </a:r>
          </a:p>
        </p:txBody>
      </p:sp>
    </p:spTree>
    <p:extLst>
      <p:ext uri="{BB962C8B-B14F-4D97-AF65-F5344CB8AC3E}">
        <p14:creationId xmlns:p14="http://schemas.microsoft.com/office/powerpoint/2010/main" val="38966446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TotalTime>
  <Words>1296</Words>
  <Application>Microsoft Office PowerPoint</Application>
  <PresentationFormat>Widescreen</PresentationFormat>
  <Paragraphs>88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Book Antiqua</vt:lpstr>
      <vt:lpstr>Calibri</vt:lpstr>
      <vt:lpstr>Calibri Light</vt:lpstr>
      <vt:lpstr>Office Theme</vt:lpstr>
      <vt:lpstr>Child Care In Erie County</vt:lpstr>
      <vt:lpstr>Child care data</vt:lpstr>
      <vt:lpstr>Child care data</vt:lpstr>
      <vt:lpstr>Why this matters to businesses </vt:lpstr>
      <vt:lpstr>Why this matters to businesses </vt:lpstr>
      <vt:lpstr>How lack of child care effects businesses?</vt:lpstr>
      <vt:lpstr>How lack of child care effects businesses?</vt:lpstr>
      <vt:lpstr>How lack of child care effects businesses?</vt:lpstr>
      <vt:lpstr>Child care model</vt:lpstr>
      <vt:lpstr>What CCRN does to help</vt:lpstr>
      <vt:lpstr>What can business do to help?</vt:lpstr>
      <vt:lpstr>Find child care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Kaley Donaldson</dc:creator>
  <cp:lastModifiedBy>Kaley Donaldson</cp:lastModifiedBy>
  <cp:revision>22</cp:revision>
  <dcterms:created xsi:type="dcterms:W3CDTF">2021-09-10T16:01:27Z</dcterms:created>
  <dcterms:modified xsi:type="dcterms:W3CDTF">2022-02-04T15:24:15Z</dcterms:modified>
</cp:coreProperties>
</file>